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268" r:id="rId4"/>
    <p:sldId id="267" r:id="rId5"/>
    <p:sldId id="305" r:id="rId6"/>
    <p:sldId id="306" r:id="rId7"/>
    <p:sldId id="307" r:id="rId8"/>
    <p:sldId id="308" r:id="rId9"/>
    <p:sldId id="303" r:id="rId10"/>
    <p:sldId id="309" r:id="rId11"/>
    <p:sldId id="310" r:id="rId12"/>
    <p:sldId id="311" r:id="rId13"/>
    <p:sldId id="312" r:id="rId14"/>
    <p:sldId id="301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7"/>
    <p:restoredTop sz="92564"/>
  </p:normalViewPr>
  <p:slideViewPr>
    <p:cSldViewPr snapToGrid="0" snapToObjects="1" showGuides="1">
      <p:cViewPr varScale="1">
        <p:scale>
          <a:sx n="55" d="100"/>
          <a:sy n="55" d="100"/>
        </p:scale>
        <p:origin x="53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C862-EB6D-B543-A708-1D0532B5DCF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2DE2-0970-BA4F-BB57-40FF203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DE2-0970-BA4F-BB57-40FF2035D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DE2-0970-BA4F-BB57-40FF2035D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5FBC-15CE-D642-ABB9-8A26EF677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FD37-B400-F644-B31D-8C00163B5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7EB73-CF5C-F145-8A3D-48E552B2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A7CB-8F55-3841-B9EF-884884651F72}" type="datetime1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ABD9-3FF9-534D-9DB5-9FC3C623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6F0E-4F55-B549-91C8-F335E92A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69D9-5D6F-3E45-9549-8CD7B71C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ECDA7-8399-EA47-BFFE-E88A92E78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12F7-0D99-F243-BFA9-F18A490A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0451-81AB-E54C-9575-82DE9385FA17}" type="datetime1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17FC6-CD83-BD4F-BB66-2FBB1310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8455-E5D5-8E4D-9CFB-3834005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5B62E-9521-894A-9A6A-FB6413E20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3C1E3-879C-5B4F-8316-E06CC920D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E6857-13D8-674A-970C-20E07EA6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C990-C0F2-0947-807A-3A1A13371F85}" type="datetime1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F67AE-3007-3E4D-AD8E-58479F87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B8ABE-F7F1-0B41-813C-97C22B8E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8121-2A48-9848-B01C-169FDB83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DFF1B-FD7F-F341-A211-19839A10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A5471-3CE5-7B45-AB10-5499F7A6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EEA9-0FE2-C04F-85C0-F573239E16FB}" type="datetime1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090EA-0C52-404D-B049-1A8AE44C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3254B-2585-904C-9EA6-E27A7D28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C3DD-D1C4-9F4C-95ED-5187C9A9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0C20-C78B-F04E-A815-7791414C2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68AF7-2B6E-9A42-9B13-DD71FAFF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2E5-2006-9C45-B87B-83AF5F38E623}" type="datetime1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42CD-7F98-A34C-B801-D1C63A82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B353-D8FD-334D-AA4E-ED8E5635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E446-CA43-C64D-9D9E-E4C1E8E1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1060-996D-9142-8A5F-1B2443F26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A4DA3-2CA8-834F-849E-C036F80AC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D722E-6AF2-8342-BBE2-56B1DCAC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B994-6800-3643-9CBD-14241469AD5F}" type="datetime1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1C42-81D5-5944-A549-F21FEE43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957C-6E2F-7541-AF10-E0763BA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431C-B4C2-EE44-84A3-D881AFBB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F7B57-2B02-6F47-9BFC-EFD46C845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51F69-ACBB-5C4E-99C5-09CF88870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C0B5B-AAC0-AF4D-AC7D-0539DE3FF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8B88B-1DB0-F443-A045-60F9F11E5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1BE33-9E70-4247-B0CE-A46B6C44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6450-EDBD-AA42-A935-950BC3D687B1}" type="datetime1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45919-9708-B245-939E-16D87544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1A0AE-610C-C644-BC88-3222B639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5D08-71D7-AC4B-A95D-90E85B42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3FB1C-1F47-5E4B-A447-F303B05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BAEB-4951-0E48-91C9-75C1C8A7988E}" type="datetime1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7FD1D-EDDA-B047-A45A-332925E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52CD1-29F1-9F40-B8F7-6819367B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9C046-9FA6-874B-A2C0-0AE1399F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EF42-BA41-524F-A177-0946F12AF41C}" type="datetime1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5BBBB-0044-6C4B-9080-FA22752F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259C2-99CB-C146-8BBC-25F2C761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71EC-4FC7-6840-A5F7-70247201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4823-6FD1-6344-BDB2-529B9852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21721-49D6-7F41-B205-3B603175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13BB4-1A3E-D146-AD99-70C9CB83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3370-3E4A-AA4F-88F2-31A2EFC9DA66}" type="datetime1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364F-DA8A-944A-93A8-185DE91F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5B1BF-015F-AE42-B4D7-19B95E37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7857-9552-BA43-AAF2-E854337D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9FA26-B207-D844-92F9-FEEE52792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96BD0-EFB1-A64F-9B50-AB5281067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BF739-9461-5F41-9121-0BE5D907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E2C0-0849-C748-9B0C-814AC287C517}" type="datetime1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770E5-7F9B-BE4C-A24D-03D2A7C9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43310-C2E9-A74E-8BC3-1D19E6E9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"/>
                <a:lumOff val="91000"/>
              </a:schemeClr>
            </a:gs>
            <a:gs pos="98000">
              <a:srgbClr val="A5C8E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70C49-2A79-264B-887F-E606D28A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C04BF-44D6-4744-98A0-EC5158BA6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D497-9377-E641-BF1A-53AE89A76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A557-32F0-234F-8631-3F8221A9BEAF}" type="datetime1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10C41-4D47-AE46-9DE0-F4282C36C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F14A-7DED-9340-989C-43B82F546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32BF-0343-2A46-8F7F-536D874F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public.wmo.int/en/resources/MeteoWorld#top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9EDF49-EB12-A149-A2C5-552D5D0B679B}"/>
              </a:ext>
            </a:extLst>
          </p:cNvPr>
          <p:cNvSpPr txBox="1"/>
          <p:nvPr/>
        </p:nvSpPr>
        <p:spPr>
          <a:xfrm>
            <a:off x="596348" y="4308115"/>
            <a:ext cx="10933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Project Team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Jason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Dunion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University of Miami/CIMAS – NOAA/AOML/HRD, WGTMR member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Raghavendra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Ashrit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(NCMRWF India), Chris Davis (NCAR), Estelle De Coning (WMO), Anne-Claire Fontan (WMO), Helen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Greatrex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(Penn State Univ), John Methven (Univ of Reading), Helen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Titley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(UK Met Office),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Munehiko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Yamaguchi (WMO), Hui Yu (Shanghai Typhoon Institute, CMA),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Wang (Univ of Illinois)</a:t>
            </a:r>
          </a:p>
        </p:txBody>
      </p:sp>
      <p:sp>
        <p:nvSpPr>
          <p:cNvPr id="7" name="Google Shape;80;p1">
            <a:extLst>
              <a:ext uri="{FF2B5EF4-FFF2-40B4-BE49-F238E27FC236}">
                <a16:creationId xmlns:a16="http://schemas.microsoft.com/office/drawing/2014/main" id="{0B6EF79B-90F2-8E47-A8AA-F75561DF1B9B}"/>
              </a:ext>
            </a:extLst>
          </p:cNvPr>
          <p:cNvSpPr txBox="1"/>
          <p:nvPr/>
        </p:nvSpPr>
        <p:spPr>
          <a:xfrm>
            <a:off x="0" y="1288001"/>
            <a:ext cx="12192000" cy="234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en-US" sz="4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WMO Tropical Cyclone-Probabilistic 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en-US" sz="40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Forecast Products (TC-PFP)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Pilot Project</a:t>
            </a:r>
            <a:endParaRPr lang="en-US" sz="40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buSzPts val="3200"/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buSzPts val="3200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buSzPts val="3200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Hui YU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buSzPts val="3200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Shanghai Typhoon Institute/CMA, WGTMR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C6BA009-F636-014D-B465-6742690A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3" t="16860" r="4933" b="19252"/>
          <a:stretch/>
        </p:blipFill>
        <p:spPr>
          <a:xfrm>
            <a:off x="0" y="0"/>
            <a:ext cx="2659883" cy="107995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13987C8-D5E6-3142-B935-8B720E0F6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92" y="0"/>
            <a:ext cx="3615208" cy="1135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ADA36-B8AC-9344-93F5-D568767C06D7}"/>
              </a:ext>
            </a:extLst>
          </p:cNvPr>
          <p:cNvSpPr txBox="1"/>
          <p:nvPr/>
        </p:nvSpPr>
        <p:spPr>
          <a:xfrm>
            <a:off x="0" y="6550223"/>
            <a:ext cx="457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ESCAP/WMO Typhoon Committee 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Integrated Workshop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A746F-ED1B-C140-A39B-CB01CC4672FC}"/>
              </a:ext>
            </a:extLst>
          </p:cNvPr>
          <p:cNvSpPr txBox="1"/>
          <p:nvPr/>
        </p:nvSpPr>
        <p:spPr>
          <a:xfrm>
            <a:off x="10565529" y="6550223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December 2, </a:t>
            </a:r>
            <a:r>
              <a:rPr lang="en-US" sz="1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51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10</a:t>
            </a:fld>
            <a:endParaRPr lang="en-US"/>
          </a:p>
        </p:txBody>
      </p:sp>
      <p:sp>
        <p:nvSpPr>
          <p:cNvPr id="5" name="Google Shape;179;p5"/>
          <p:cNvSpPr txBox="1">
            <a:spLocks/>
          </p:cNvSpPr>
          <p:nvPr/>
        </p:nvSpPr>
        <p:spPr>
          <a:xfrm>
            <a:off x="0" y="2073468"/>
            <a:ext cx="68271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</a:pPr>
            <a:r>
              <a:rPr lang="en-US" dirty="0" smtClean="0"/>
              <a:t>Formation is a scientifically tougher problem than track</a:t>
            </a:r>
          </a:p>
          <a:p>
            <a:pPr marL="914400" lvl="1" indent="-342900">
              <a:spcBef>
                <a:spcPts val="0"/>
              </a:spcBef>
              <a:buSzPts val="1800"/>
            </a:pPr>
            <a:r>
              <a:rPr lang="en-US" dirty="0" smtClean="0"/>
              <a:t>Requires disturbance/pre-disturbance tracking</a:t>
            </a:r>
          </a:p>
          <a:p>
            <a:pPr marL="457200" indent="-342900">
              <a:spcBef>
                <a:spcPts val="0"/>
              </a:spcBef>
              <a:buSzPts val="1800"/>
            </a:pPr>
            <a:r>
              <a:rPr lang="en-US" dirty="0" smtClean="0"/>
              <a:t>Cumulative vs. time-based approaches</a:t>
            </a:r>
          </a:p>
          <a:p>
            <a:pPr marL="457200" indent="-342900">
              <a:spcBef>
                <a:spcPts val="0"/>
              </a:spcBef>
              <a:buSzPts val="1800"/>
            </a:pPr>
            <a:r>
              <a:rPr lang="en-US" dirty="0" smtClean="0"/>
              <a:t>Graphical products seem to be key to public understanding</a:t>
            </a:r>
          </a:p>
          <a:p>
            <a:pPr marL="457200" indent="-342900">
              <a:spcBef>
                <a:spcPts val="0"/>
              </a:spcBef>
              <a:buSzPts val="1800"/>
            </a:pPr>
            <a:r>
              <a:rPr lang="en-US" dirty="0" smtClean="0"/>
              <a:t>Machine-readable formats recommended for verification</a:t>
            </a:r>
            <a:endParaRPr lang="en-US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7AEE2B4-0D28-A247-A534-9D9E6C7BE313}"/>
              </a:ext>
            </a:extLst>
          </p:cNvPr>
          <p:cNvSpPr txBox="1"/>
          <p:nvPr/>
        </p:nvSpPr>
        <p:spPr>
          <a:xfrm>
            <a:off x="0" y="29398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Thoughts About Operational </a:t>
            </a:r>
            <a:r>
              <a:rPr lang="en-US" sz="3600" dirty="0"/>
              <a:t>TC </a:t>
            </a:r>
            <a:r>
              <a:rPr lang="en-US" sz="3600" dirty="0" smtClean="0"/>
              <a:t>Genesis </a:t>
            </a:r>
            <a:r>
              <a:rPr lang="en-US" sz="3600" dirty="0"/>
              <a:t>Forecast </a:t>
            </a:r>
            <a:r>
              <a:rPr lang="en-US" sz="3600" dirty="0" smtClean="0"/>
              <a:t>Products</a:t>
            </a:r>
          </a:p>
          <a:p>
            <a:pPr algn="ctr"/>
            <a:r>
              <a:rPr lang="en-US" sz="2400" dirty="0" smtClean="0"/>
              <a:t>(Extracted from the presentation by Andrew Burton and Jonathan </a:t>
            </a:r>
            <a:r>
              <a:rPr lang="en-US" sz="2400" dirty="0" err="1" smtClean="0"/>
              <a:t>Vigh</a:t>
            </a:r>
            <a:r>
              <a:rPr lang="en-US" sz="2400" dirty="0" smtClean="0"/>
              <a:t> on 15 June, 2021)</a:t>
            </a:r>
            <a:endParaRPr lang="en-US" sz="2400" dirty="0"/>
          </a:p>
        </p:txBody>
      </p:sp>
      <p:pic>
        <p:nvPicPr>
          <p:cNvPr id="7" name="Google Shape;111;gdff84f65e7_0_32"/>
          <p:cNvPicPr preferRelativeResize="0"/>
          <p:nvPr/>
        </p:nvPicPr>
        <p:blipFill rotWithShape="1">
          <a:blip r:embed="rId2">
            <a:alphaModFix/>
          </a:blip>
          <a:srcRect l="3115" t="275" r="12681" b="1192"/>
          <a:stretch/>
        </p:blipFill>
        <p:spPr>
          <a:xfrm>
            <a:off x="6712086" y="2066399"/>
            <a:ext cx="2363821" cy="35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4;gdff84f65e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5907" y="2066399"/>
            <a:ext cx="3038272" cy="187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1;gdff84f65e7_0_6" descr="Graphical user interface, application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5907" y="4020815"/>
            <a:ext cx="3038272" cy="1640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6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11339AE-863A-474F-8AF2-001652D90AA4}"/>
              </a:ext>
            </a:extLst>
          </p:cNvPr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Possible future directions - Physical </a:t>
            </a:r>
            <a:r>
              <a:rPr lang="en-US" sz="3600" dirty="0" smtClean="0"/>
              <a:t>Science </a:t>
            </a:r>
            <a:endParaRPr lang="en-US" sz="3600" dirty="0"/>
          </a:p>
          <a:p>
            <a:pPr algn="ctr"/>
            <a:r>
              <a:rPr lang="en-US" sz="2400" dirty="0"/>
              <a:t>(based on break-out group discussion notes)</a:t>
            </a:r>
          </a:p>
          <a:p>
            <a:pPr algn="ctr"/>
            <a:endParaRPr kumimoji="0" lang="en-US" altLang="ja-JP" sz="1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solidFill>
                  <a:srgbClr val="FF0000"/>
                </a:solidFill>
              </a:rPr>
              <a:t>Outreach, training and communication of verification to users </a:t>
            </a:r>
            <a:r>
              <a:rPr kumimoji="0" lang="en-US" altLang="ja-JP" sz="2400" dirty="0">
                <a:solidFill>
                  <a:prstClr val="black"/>
                </a:solidFill>
              </a:rPr>
              <a:t>will lead to better understanding of probabilistic products.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1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2400" dirty="0">
                <a:solidFill>
                  <a:prstClr val="black"/>
                </a:solidFill>
              </a:rPr>
              <a:t>Currently, operational forecast products are mainly based on graphics, but </a:t>
            </a:r>
            <a:r>
              <a:rPr kumimoji="0" lang="en-US" sz="2400" b="1" dirty="0">
                <a:solidFill>
                  <a:srgbClr val="FF0000"/>
                </a:solidFill>
              </a:rPr>
              <a:t>the combination of graphics and text </a:t>
            </a:r>
            <a:r>
              <a:rPr kumimoji="0" lang="en-US" sz="2400" dirty="0">
                <a:solidFill>
                  <a:prstClr val="black"/>
                </a:solidFill>
              </a:rPr>
              <a:t>may be one way to provide users with more appropriate information about various situations, including bifurcation, and to promote the use of ensemble forecasts at operations.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1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2400" dirty="0">
                <a:solidFill>
                  <a:prstClr val="black"/>
                </a:solidFill>
              </a:rPr>
              <a:t>One approach to promote the use of ensembles may start from</a:t>
            </a:r>
            <a:r>
              <a:rPr kumimoji="0" lang="en-US" sz="2400" b="1" dirty="0">
                <a:solidFill>
                  <a:srgbClr val="FF0000"/>
                </a:solidFill>
              </a:rPr>
              <a:t> recognizing the value of information of certainty</a:t>
            </a:r>
            <a:r>
              <a:rPr kumimoji="0" lang="en-US" sz="2400" dirty="0">
                <a:solidFill>
                  <a:prstClr val="black"/>
                </a:solidFill>
              </a:rPr>
              <a:t> rather than information of uncertainty (need an incentive to use ensembles).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1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dirty="0">
                <a:solidFill>
                  <a:prstClr val="black"/>
                </a:solidFill>
              </a:rPr>
              <a:t>In considering best practices, research and development on </a:t>
            </a:r>
            <a:r>
              <a:rPr kumimoji="0" lang="en-US" altLang="ja-JP" sz="2400" b="1" dirty="0">
                <a:solidFill>
                  <a:srgbClr val="FF0000"/>
                </a:solidFill>
              </a:rPr>
              <a:t>calibration</a:t>
            </a:r>
            <a:r>
              <a:rPr kumimoji="0" lang="en-US" altLang="ja-JP" sz="2400" dirty="0">
                <a:solidFill>
                  <a:prstClr val="black"/>
                </a:solidFill>
              </a:rPr>
              <a:t> (when ECMWF model is upgraded, TC tracks are generated for Reforecast (20years) 11mem. To be released in future)</a:t>
            </a:r>
            <a:r>
              <a:rPr kumimoji="0" lang="en-US" altLang="ja-JP" sz="2400" dirty="0">
                <a:solidFill>
                  <a:srgbClr val="FF0000"/>
                </a:solidFill>
              </a:rPr>
              <a:t>, </a:t>
            </a:r>
            <a:r>
              <a:rPr kumimoji="0" lang="en-US" altLang="ja-JP" sz="2400" b="1" dirty="0">
                <a:solidFill>
                  <a:srgbClr val="FF0000"/>
                </a:solidFill>
              </a:rPr>
              <a:t>weighting, best combinations</a:t>
            </a:r>
            <a:r>
              <a:rPr kumimoji="0" lang="en-US" altLang="ja-JP" sz="2400" dirty="0">
                <a:solidFill>
                  <a:prstClr val="black"/>
                </a:solidFill>
              </a:rPr>
              <a:t>, etc. are needed (efforts such as the Lead Center to validate tropical cyclone ensemble forecasts are one solution).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11339AE-863A-474F-8AF2-001652D90AA4}"/>
              </a:ext>
            </a:extLst>
          </p:cNvPr>
          <p:cNvSpPr txBox="1"/>
          <p:nvPr/>
        </p:nvSpPr>
        <p:spPr>
          <a:xfrm>
            <a:off x="0" y="0"/>
            <a:ext cx="12192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Possible future directions </a:t>
            </a:r>
            <a:r>
              <a:rPr lang="en-US" altLang="ja-JP" sz="3600" dirty="0" smtClean="0"/>
              <a:t>- Social Science</a:t>
            </a:r>
            <a:endParaRPr lang="en-US" altLang="ja-JP" sz="3600" dirty="0"/>
          </a:p>
          <a:p>
            <a:pPr algn="ctr"/>
            <a:r>
              <a:rPr lang="en-US" altLang="ja-JP" sz="2400" dirty="0"/>
              <a:t>(based on break-out group discussion notes)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0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0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solidFill>
                  <a:srgbClr val="FF0000"/>
                </a:solidFill>
              </a:rPr>
              <a:t>Co-design of products </a:t>
            </a:r>
            <a:r>
              <a:rPr kumimoji="0" lang="en-US" altLang="ja-JP" sz="2400" dirty="0">
                <a:solidFill>
                  <a:prstClr val="black"/>
                </a:solidFill>
              </a:rPr>
              <a:t>between the provider and user builds a common understanding of needs, capabilities and limitations. Engagement of social scientists with product design at NHC, Argentina Weather Service is a good example.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solidFill>
                  <a:srgbClr val="FF0000"/>
                </a:solidFill>
              </a:rPr>
              <a:t>Various approaches to learn users’ needs</a:t>
            </a:r>
            <a:r>
              <a:rPr kumimoji="0" lang="en-US" altLang="ja-JP" sz="2400" dirty="0">
                <a:solidFill>
                  <a:prstClr val="black"/>
                </a:solidFill>
              </a:rPr>
              <a:t>: Pre- and post-season meeting/workshop with users, use of social media and AI/ML technologies, post-storm survey and assessment by social scientists.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dirty="0">
                <a:solidFill>
                  <a:prstClr val="black"/>
                </a:solidFill>
              </a:rPr>
              <a:t>While limited resource, </a:t>
            </a:r>
            <a:r>
              <a:rPr kumimoji="0" lang="en-US" altLang="ja-JP" sz="2400" b="1" dirty="0">
                <a:solidFill>
                  <a:srgbClr val="FF0000"/>
                </a:solidFill>
              </a:rPr>
              <a:t>a community-wide approach </a:t>
            </a:r>
            <a:r>
              <a:rPr kumimoji="0" lang="en-US" altLang="ja-JP" sz="2400" dirty="0">
                <a:solidFill>
                  <a:prstClr val="black"/>
                </a:solidFill>
              </a:rPr>
              <a:t>with participation of the stakeholders from the public and private sectors, as well as academia and civil society is desirable.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11339AE-863A-474F-8AF2-001652D90AA4}"/>
              </a:ext>
            </a:extLst>
          </p:cNvPr>
          <p:cNvSpPr txBox="1"/>
          <p:nvPr/>
        </p:nvSpPr>
        <p:spPr>
          <a:xfrm>
            <a:off x="0" y="0"/>
            <a:ext cx="121920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Possible future directions </a:t>
            </a:r>
            <a:r>
              <a:rPr lang="en-US" altLang="ja-JP" sz="3600" dirty="0" smtClean="0"/>
              <a:t>- Resources</a:t>
            </a:r>
            <a:endParaRPr lang="en-US" altLang="ja-JP" sz="3600" dirty="0"/>
          </a:p>
          <a:p>
            <a:pPr algn="ctr"/>
            <a:r>
              <a:rPr lang="en-US" altLang="ja-JP" sz="2400" dirty="0"/>
              <a:t>(based on break-out group discussion notes)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0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0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solidFill>
                  <a:srgbClr val="FF0000"/>
                </a:solidFill>
              </a:rPr>
              <a:t>Build/improve a database </a:t>
            </a:r>
            <a:r>
              <a:rPr kumimoji="0" lang="en-US" altLang="ja-JP" sz="2400" b="1" dirty="0">
                <a:solidFill>
                  <a:prstClr val="black"/>
                </a:solidFill>
              </a:rPr>
              <a:t>where users can retrieve necessary data in a stable and timeliness manner (could be a cross-cutting effort with Global Data-Processing and Forecasting System: GDPFS).</a:t>
            </a:r>
          </a:p>
          <a:p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solidFill>
                  <a:srgbClr val="FF0000"/>
                </a:solidFill>
              </a:rPr>
              <a:t>Data format and preparing necessary software </a:t>
            </a:r>
            <a:r>
              <a:rPr kumimoji="0" lang="en-US" altLang="ja-JP" sz="2400" b="1" dirty="0">
                <a:solidFill>
                  <a:prstClr val="black"/>
                </a:solidFill>
              </a:rPr>
              <a:t>(decoder/encoder) are also very important so that the data can be used by a large number of people, including operational centers, researchers, academia, private sectors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b="1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solidFill>
                  <a:srgbClr val="FF0000"/>
                </a:solidFill>
              </a:rPr>
              <a:t>Augmentation of data </a:t>
            </a:r>
            <a:r>
              <a:rPr kumimoji="0" lang="en-US" altLang="ja-JP" sz="2400" b="1" dirty="0">
                <a:solidFill>
                  <a:prstClr val="black"/>
                </a:solidFill>
              </a:rPr>
              <a:t>(e.g., wind radii, genesis) is necessary for successful implementation of the project and promote R2O transfer (WWRP/TIGGE panel takes a lead).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b="1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7868E-5E62-084E-8304-3EC48300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3455"/>
          </a:xfrm>
        </p:spPr>
        <p:txBody>
          <a:bodyPr/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What’s next for TC-PFP</a:t>
            </a:r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339C6-0921-4946-AB78-14F287832226}"/>
              </a:ext>
            </a:extLst>
          </p:cNvPr>
          <p:cNvSpPr txBox="1"/>
          <p:nvPr/>
        </p:nvSpPr>
        <p:spPr>
          <a:xfrm>
            <a:off x="159798" y="999579"/>
            <a:ext cx="1203220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 post workshop survey was sent to workshop participants (October 2021)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Collect comments &amp; suggestions re: the format, break-out groups, etc.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Understand what worked well and identify areas for improvement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writing team will develop the best practice guidance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Guidance based on the workshop discussions and the post-workshop survey</a:t>
            </a:r>
          </a:p>
          <a:p>
            <a:pPr marL="1544637" lvl="2" indent="-285750">
              <a:buFont typeface="Wingdings" pitchFamily="2" charset="2"/>
              <a:buChar char="Ø"/>
            </a:pPr>
            <a:r>
              <a:rPr lang="en-US" i="1" dirty="0"/>
              <a:t>Participants were contacted in early Nov to gauge their interest in joining a writing team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Guiding a WMO-funded project to address scientific work related to TC-PFP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Project goal: quantify, in a few pertinent model ensemble </a:t>
            </a:r>
            <a:r>
              <a:rPr lang="en-US" sz="2000" dirty="0" smtClean="0"/>
              <a:t>systems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impact </a:t>
            </a:r>
            <a:r>
              <a:rPr lang="en-US" sz="2000" dirty="0"/>
              <a:t>of different TC tracking methods (i.e., trackers) </a:t>
            </a:r>
            <a:r>
              <a:rPr lang="en-US" sz="2000" dirty="0" smtClean="0"/>
              <a:t>on forecasts of storm track &amp; intensity</a:t>
            </a:r>
            <a:endParaRPr lang="en-US" sz="2000" dirty="0"/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PI: John Methven, University of Reading, UK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project summary will be presented at IWTC-10 in Dec 2022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A session will be scheduled on TC-PFP at IWTC-10</a:t>
            </a:r>
          </a:p>
          <a:p>
            <a:pPr marL="1031875" lvl="1" indent="-230188">
              <a:buFont typeface="Arial" panose="020B0604020202020204" pitchFamily="34" charset="0"/>
              <a:buChar char="•"/>
            </a:pPr>
            <a:r>
              <a:rPr lang="en-US" sz="2000" dirty="0"/>
              <a:t>By IWTC-10, TC-PFP will </a:t>
            </a:r>
            <a:r>
              <a:rPr lang="en-US" sz="2000" dirty="0" smtClean="0"/>
              <a:t>transit </a:t>
            </a:r>
            <a:r>
              <a:rPr lang="en-US" sz="2000" dirty="0"/>
              <a:t>from Phase 1 to Phase 2 (TC </a:t>
            </a:r>
            <a:r>
              <a:rPr lang="en-US" sz="2000" b="1" u="sng" dirty="0"/>
              <a:t>intensity &amp; structure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674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7868E-5E62-084E-8304-3EC48300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194"/>
            <a:ext cx="12285785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Thank You</a:t>
            </a:r>
            <a:endParaRPr lang="en-US" sz="6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84882-CEBD-904F-A1DF-9D73F129AFDA}"/>
              </a:ext>
            </a:extLst>
          </p:cNvPr>
          <p:cNvSpPr txBox="1"/>
          <p:nvPr/>
        </p:nvSpPr>
        <p:spPr>
          <a:xfrm>
            <a:off x="4609793" y="4384843"/>
            <a:ext cx="6585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WMO WWRP TC-PFP project highlighted in the </a:t>
            </a:r>
          </a:p>
          <a:p>
            <a:pPr algn="ctr"/>
            <a:r>
              <a:rPr lang="en-US" sz="2000" dirty="0"/>
              <a:t>October 2021 issue of WMO’s </a:t>
            </a:r>
            <a:r>
              <a:rPr lang="en-US" sz="2000" i="1" dirty="0" err="1"/>
              <a:t>MeteoWorld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https://public.wmo.int/en/resources/MeteoWorld#tophome</a:t>
            </a:r>
            <a:r>
              <a:rPr lang="en-US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C1531-9B0E-2141-83C1-B6104988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528" y="3063875"/>
            <a:ext cx="2826329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86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308F30D4-02BC-0848-A1CF-8C9159126A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6572" cy="6860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C195D-17CA-EA4D-929B-47573BB2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4D2FD-D5F1-9D43-8B64-4502F405D5CE}"/>
              </a:ext>
            </a:extLst>
          </p:cNvPr>
          <p:cNvSpPr/>
          <p:nvPr/>
        </p:nvSpPr>
        <p:spPr>
          <a:xfrm>
            <a:off x="168259" y="3437765"/>
            <a:ext cx="56068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To bring forecasters and researchers together </a:t>
            </a:r>
            <a:r>
              <a:rPr lang="en-US" sz="2400" dirty="0"/>
              <a:t>to summarize TC-related activities (operational forecasts, research outcomes, </a:t>
            </a:r>
            <a:r>
              <a:rPr lang="en-US" sz="2400" dirty="0" err="1"/>
              <a:t>etc</a:t>
            </a:r>
            <a:r>
              <a:rPr lang="en-US" sz="2400" dirty="0" smtClean="0"/>
              <a:t>) during the four years between two adjacent events </a:t>
            </a:r>
            <a:r>
              <a:rPr lang="en-US" sz="2400" dirty="0"/>
              <a:t>and make recommendations for future challenges.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A4473-FD0A-804A-B944-C2961502EA51}"/>
              </a:ext>
            </a:extLst>
          </p:cNvPr>
          <p:cNvSpPr txBox="1"/>
          <p:nvPr/>
        </p:nvSpPr>
        <p:spPr>
          <a:xfrm>
            <a:off x="-1" y="2913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TC-PFP Pilot </a:t>
            </a:r>
            <a:r>
              <a:rPr lang="en-US" sz="4000" dirty="0" smtClean="0"/>
              <a:t>Project - Motivation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98591D-0FA8-ED48-B02E-72DE0AC562D5}"/>
              </a:ext>
            </a:extLst>
          </p:cNvPr>
          <p:cNvSpPr/>
          <p:nvPr/>
        </p:nvSpPr>
        <p:spPr>
          <a:xfrm>
            <a:off x="863221" y="1414884"/>
            <a:ext cx="10719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  <a:r>
              <a:rPr lang="en-US" sz="2400" b="1" dirty="0"/>
              <a:t>International Workshop on Tropical </a:t>
            </a:r>
            <a:r>
              <a:rPr lang="en-US" sz="2400" b="1" dirty="0" smtClean="0"/>
              <a:t>Cyclones (IWTC-9), Honolulu</a:t>
            </a:r>
            <a:r>
              <a:rPr lang="en-US" sz="2400" b="1" dirty="0"/>
              <a:t>, </a:t>
            </a:r>
            <a:r>
              <a:rPr lang="en-US" sz="2400" b="1" dirty="0" smtClean="0"/>
              <a:t>HI. Dec 2018.</a:t>
            </a:r>
            <a:endParaRPr lang="en-US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D37E55-343D-DD41-A950-F679CACFF837}"/>
              </a:ext>
            </a:extLst>
          </p:cNvPr>
          <p:cNvSpPr/>
          <p:nvPr/>
        </p:nvSpPr>
        <p:spPr>
          <a:xfrm>
            <a:off x="444234" y="2455526"/>
            <a:ext cx="5054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>
              <a:spcAft>
                <a:spcPts val="600"/>
              </a:spcAft>
            </a:pPr>
            <a:r>
              <a:rPr lang="en-US" sz="2400" dirty="0"/>
              <a:t>IWTC: a part of the WMO major quadrennial symposia &amp; </a:t>
            </a:r>
            <a:r>
              <a:rPr lang="en-US" sz="2400" dirty="0" smtClean="0"/>
              <a:t>workshops</a:t>
            </a:r>
            <a:endParaRPr lang="en-US" sz="2400" dirty="0"/>
          </a:p>
        </p:txBody>
      </p:sp>
      <p:pic>
        <p:nvPicPr>
          <p:cNvPr id="14" name="Picture 2" descr="IWTC-9_grou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71" y="2461748"/>
            <a:ext cx="5334457" cy="3993811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2731-AEFF-554F-8359-84C8F7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507B48-6671-C64C-A61F-12C0A08F330E}"/>
              </a:ext>
            </a:extLst>
          </p:cNvPr>
          <p:cNvSpPr/>
          <p:nvPr/>
        </p:nvSpPr>
        <p:spPr>
          <a:xfrm>
            <a:off x="225905" y="1631216"/>
            <a:ext cx="11966089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19. Consider working toward </a:t>
            </a:r>
            <a:r>
              <a:rPr lang="en-US" sz="2000" b="1" u="sng" dirty="0"/>
              <a:t>replacing static cones </a:t>
            </a:r>
            <a:r>
              <a:rPr lang="en-US" sz="2000" dirty="0"/>
              <a:t>of uncertainty </a:t>
            </a:r>
            <a:r>
              <a:rPr lang="en-US" sz="2000" b="1" u="sng" dirty="0"/>
              <a:t>with dynamic types</a:t>
            </a:r>
            <a:r>
              <a:rPr lang="en-US" sz="2000" dirty="0"/>
              <a:t>, which can be </a:t>
            </a:r>
            <a:r>
              <a:rPr lang="en-US" sz="2000" b="1" u="sng" dirty="0"/>
              <a:t>ensemble-based</a:t>
            </a:r>
            <a:r>
              <a:rPr lang="en-US" sz="2000" dirty="0"/>
              <a:t> or </a:t>
            </a:r>
            <a:r>
              <a:rPr lang="en-US" sz="2000" b="1" u="sng" dirty="0"/>
              <a:t>hybrid statistical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b="1" u="sng" dirty="0"/>
              <a:t>dynamical techniques</a:t>
            </a:r>
            <a:r>
              <a:rPr lang="en-US" sz="2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48D0F8-065B-304D-907B-419B8509E25E}"/>
              </a:ext>
            </a:extLst>
          </p:cNvPr>
          <p:cNvSpPr/>
          <p:nvPr/>
        </p:nvSpPr>
        <p:spPr>
          <a:xfrm>
            <a:off x="225906" y="2601994"/>
            <a:ext cx="11966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20. Include </a:t>
            </a:r>
            <a:r>
              <a:rPr lang="en-US" sz="2000" b="1" u="sng" dirty="0"/>
              <a:t>social science aspects </a:t>
            </a:r>
            <a:r>
              <a:rPr lang="en-US" sz="2000" dirty="0"/>
              <a:t>and </a:t>
            </a:r>
            <a:r>
              <a:rPr lang="en-US" sz="2000" b="1" u="sng" dirty="0"/>
              <a:t>knowledge of ensemble and uncertainty </a:t>
            </a:r>
            <a:r>
              <a:rPr lang="en-US" sz="2000" dirty="0"/>
              <a:t>as (mandatory/desirable) components of </a:t>
            </a:r>
            <a:r>
              <a:rPr lang="en-US" sz="2000" b="1" u="sng" dirty="0"/>
              <a:t>basic meteorological training </a:t>
            </a:r>
            <a:r>
              <a:rPr lang="en-US" sz="2000" dirty="0"/>
              <a:t>under WMO.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7BE64-6C73-334D-AE24-072E51D4B72B}"/>
              </a:ext>
            </a:extLst>
          </p:cNvPr>
          <p:cNvSpPr/>
          <p:nvPr/>
        </p:nvSpPr>
        <p:spPr>
          <a:xfrm>
            <a:off x="225904" y="1169551"/>
            <a:ext cx="11966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IWTC-9 recommendations (a total of 35):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9BAA3-F8D9-D041-89BC-7562F661E286}"/>
              </a:ext>
            </a:extLst>
          </p:cNvPr>
          <p:cNvSpPr/>
          <p:nvPr/>
        </p:nvSpPr>
        <p:spPr>
          <a:xfrm>
            <a:off x="225907" y="3501983"/>
            <a:ext cx="11966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21. </a:t>
            </a:r>
            <a:r>
              <a:rPr lang="en-US" sz="2000" b="1" u="sng" dirty="0"/>
              <a:t>Encourage access to forecast data </a:t>
            </a:r>
            <a:r>
              <a:rPr lang="en-US" sz="2000" dirty="0"/>
              <a:t>(deterministic and ensemble; global/regional) and international data sets, particularly </a:t>
            </a:r>
            <a:r>
              <a:rPr lang="en-US" sz="2000" b="1" u="sng" dirty="0"/>
              <a:t>TIGGE</a:t>
            </a:r>
            <a:r>
              <a:rPr lang="en-US" sz="2000" dirty="0"/>
              <a:t>, to </a:t>
            </a:r>
            <a:r>
              <a:rPr lang="en-US" sz="2000" b="1" u="sng" dirty="0"/>
              <a:t>facilitate</a:t>
            </a:r>
            <a:r>
              <a:rPr lang="en-US" sz="2000" dirty="0"/>
              <a:t> research and operational </a:t>
            </a:r>
            <a:r>
              <a:rPr lang="en-US" sz="2000" b="1" u="sng" dirty="0"/>
              <a:t>use of ensemble forecasts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271371-424E-4741-8052-20352619A014}"/>
              </a:ext>
            </a:extLst>
          </p:cNvPr>
          <p:cNvSpPr/>
          <p:nvPr/>
        </p:nvSpPr>
        <p:spPr>
          <a:xfrm>
            <a:off x="225911" y="4401972"/>
            <a:ext cx="11966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35. Encourage the opportunity for major interdisciplinary research activity in the Asian Region aimed at improving the information available to typhoon forecasters and providing the research needed to </a:t>
            </a:r>
            <a:r>
              <a:rPr lang="en-US" sz="2000" b="1" u="sng" dirty="0"/>
              <a:t>enhance</a:t>
            </a:r>
            <a:r>
              <a:rPr lang="en-US" sz="2000" dirty="0"/>
              <a:t> the </a:t>
            </a:r>
            <a:r>
              <a:rPr lang="en-US" sz="2000" b="1" u="sng" dirty="0"/>
              <a:t>communication</a:t>
            </a:r>
            <a:r>
              <a:rPr lang="en-US" sz="2000" dirty="0"/>
              <a:t> and</a:t>
            </a:r>
            <a:r>
              <a:rPr lang="en-US" sz="2000" b="1" dirty="0"/>
              <a:t> </a:t>
            </a:r>
            <a:r>
              <a:rPr lang="en-US" sz="2000" b="1" u="sng" dirty="0"/>
              <a:t>utility of typhoon warnings</a:t>
            </a:r>
            <a:r>
              <a:rPr lang="en-US" sz="2000" dirty="0"/>
              <a:t>. This should be a </a:t>
            </a:r>
            <a:r>
              <a:rPr lang="en-US" sz="2000" b="1" u="sng" dirty="0"/>
              <a:t>pilot project for the seamless Global Data Processing and Forecasting System </a:t>
            </a:r>
            <a:r>
              <a:rPr lang="en-US" sz="2000" dirty="0"/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CC9F4-8E45-AB46-B8E6-013AE1E02A97}"/>
              </a:ext>
            </a:extLst>
          </p:cNvPr>
          <p:cNvSpPr/>
          <p:nvPr/>
        </p:nvSpPr>
        <p:spPr>
          <a:xfrm>
            <a:off x="527222" y="5882813"/>
            <a:ext cx="1107989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90563" lvl="1" algn="ctr"/>
            <a:r>
              <a:rPr lang="en-US" sz="2400" i="1" dirty="0" smtClean="0"/>
              <a:t>Explore </a:t>
            </a:r>
            <a:r>
              <a:rPr lang="en-US" sz="2400" i="1" dirty="0"/>
              <a:t>the use of dynamic cones of uncertainty that incorporate model </a:t>
            </a:r>
          </a:p>
          <a:p>
            <a:pPr marL="690563" lvl="1" algn="ctr"/>
            <a:r>
              <a:rPr lang="en-US" sz="2400" i="1" dirty="0"/>
              <a:t>ensemble information and integrate social science &amp; basic meteorological training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DEA4473-FD0A-804A-B944-C2961502EA51}"/>
              </a:ext>
            </a:extLst>
          </p:cNvPr>
          <p:cNvSpPr txBox="1"/>
          <p:nvPr/>
        </p:nvSpPr>
        <p:spPr>
          <a:xfrm>
            <a:off x="-1" y="2913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TC-PFP Pilot </a:t>
            </a:r>
            <a:r>
              <a:rPr lang="en-US" sz="4000" dirty="0" smtClean="0"/>
              <a:t>Project - Motivation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80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2731-AEFF-554F-8359-84C8F7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96864-DEAD-F347-993F-8A4E46427194}"/>
              </a:ext>
            </a:extLst>
          </p:cNvPr>
          <p:cNvSpPr/>
          <p:nvPr/>
        </p:nvSpPr>
        <p:spPr>
          <a:xfrm>
            <a:off x="341822" y="3153160"/>
            <a:ext cx="114809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Where does the TC-PFP Project fit within WMO?</a:t>
            </a:r>
          </a:p>
          <a:p>
            <a:pPr marL="4587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U</a:t>
            </a:r>
            <a:r>
              <a:rPr lang="en-US" altLang="zh-CN" sz="2400" dirty="0" smtClean="0"/>
              <a:t>nder </a:t>
            </a:r>
            <a:r>
              <a:rPr lang="en-US" altLang="zh-CN" sz="2400" dirty="0"/>
              <a:t>the umbrella of the Typhoon Landfall Forecast Demonstration Project (TLFDP</a:t>
            </a:r>
            <a:r>
              <a:rPr lang="en-US" altLang="zh-CN" sz="2400" dirty="0" smtClean="0"/>
              <a:t>), led </a:t>
            </a:r>
            <a:r>
              <a:rPr lang="en-US" altLang="zh-CN" sz="2400" dirty="0"/>
              <a:t>by the WWRP Working Group on Tropical Meteorology Research (WGTMR) </a:t>
            </a:r>
            <a:endParaRPr lang="en-US" altLang="zh-CN" sz="2400" dirty="0" smtClean="0"/>
          </a:p>
          <a:p>
            <a:pPr marL="4587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pilot project of WMO </a:t>
            </a:r>
            <a:r>
              <a:rPr lang="en-US" sz="2400" dirty="0"/>
              <a:t>Seamless Global Data-processing and Forecasting System (S/GDPFS</a:t>
            </a:r>
            <a:r>
              <a:rPr lang="en-US" sz="2400" dirty="0" smtClean="0"/>
              <a:t>)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0D0BC-360E-3F48-A8C3-C6E55FC22CB9}"/>
              </a:ext>
            </a:extLst>
          </p:cNvPr>
          <p:cNvSpPr/>
          <p:nvPr/>
        </p:nvSpPr>
        <p:spPr>
          <a:xfrm>
            <a:off x="354700" y="1535019"/>
            <a:ext cx="114809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>
              <a:spcAft>
                <a:spcPts val="600"/>
              </a:spcAft>
            </a:pPr>
            <a:r>
              <a:rPr lang="en-US" sz="2400" b="1" dirty="0"/>
              <a:t>What is the Goal of the TC-PFP Project?</a:t>
            </a:r>
            <a:endParaRPr lang="en-US" sz="2000" dirty="0"/>
          </a:p>
          <a:p>
            <a:pPr marL="463550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 coordinate across RSMCs and other forecast &amp; NWP centers to identify best practice guidance for probabilistic tropical cyclone forecasts.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DEA4473-FD0A-804A-B944-C2961502EA51}"/>
              </a:ext>
            </a:extLst>
          </p:cNvPr>
          <p:cNvSpPr txBox="1"/>
          <p:nvPr/>
        </p:nvSpPr>
        <p:spPr>
          <a:xfrm>
            <a:off x="-1" y="2913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TC-PFP Pilot </a:t>
            </a:r>
            <a:r>
              <a:rPr lang="en-US" sz="4000" dirty="0" smtClean="0"/>
              <a:t>Project – Overview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26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2731-AEFF-554F-8359-84C8F7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96864-DEAD-F347-993F-8A4E46427194}"/>
              </a:ext>
            </a:extLst>
          </p:cNvPr>
          <p:cNvSpPr/>
          <p:nvPr/>
        </p:nvSpPr>
        <p:spPr>
          <a:xfrm>
            <a:off x="225910" y="1161584"/>
            <a:ext cx="11966089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effort will be implemented in 3 phases, with an initial focus on Phase 1:</a:t>
            </a:r>
          </a:p>
          <a:p>
            <a:pPr marL="1033463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u="sng" dirty="0"/>
              <a:t>Phase 1:</a:t>
            </a:r>
            <a:r>
              <a:rPr lang="en-US" sz="2000" dirty="0"/>
              <a:t> Work with forecast centers to identify best practices of a value-cycle approach to probabilistic forecasts of </a:t>
            </a:r>
            <a:r>
              <a:rPr lang="en-US" sz="2000" b="1" dirty="0"/>
              <a:t>TC formation and position</a:t>
            </a:r>
            <a:r>
              <a:rPr lang="en-US" sz="2000" dirty="0"/>
              <a:t>.</a:t>
            </a:r>
          </a:p>
          <a:p>
            <a:pPr marL="1033463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u="sng" dirty="0"/>
              <a:t>Phase 2:</a:t>
            </a:r>
            <a:r>
              <a:rPr lang="en-US" sz="2000" dirty="0"/>
              <a:t> Work with forecast centers to identify best practices of a value-cycle approach to probabilistic forecasts of </a:t>
            </a:r>
            <a:r>
              <a:rPr lang="en-US" sz="2000" b="1" dirty="0"/>
              <a:t>TC intensity and structure</a:t>
            </a:r>
            <a:r>
              <a:rPr lang="en-US" sz="2000" dirty="0"/>
              <a:t>.</a:t>
            </a:r>
          </a:p>
          <a:p>
            <a:pPr marL="1033463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b="1" u="sng" dirty="0"/>
              <a:t>Phase: 3:</a:t>
            </a:r>
            <a:r>
              <a:rPr lang="en-US" sz="2000" dirty="0"/>
              <a:t> Work with forecast centers to identify best practices of a value-cycle approach to probabilistic forecasts of </a:t>
            </a:r>
            <a:r>
              <a:rPr lang="en-US" sz="2000" b="1" dirty="0"/>
              <a:t>TC-related rainfall and storm surge</a:t>
            </a:r>
            <a:r>
              <a:rPr lang="en-US" sz="20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E00FC-A0D6-F445-8F5F-8658767BFD95}"/>
              </a:ext>
            </a:extLst>
          </p:cNvPr>
          <p:cNvSpPr/>
          <p:nvPr/>
        </p:nvSpPr>
        <p:spPr>
          <a:xfrm>
            <a:off x="262102" y="4323224"/>
            <a:ext cx="666850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Value cycle approach</a:t>
            </a:r>
          </a:p>
          <a:p>
            <a:pPr marL="103346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Users are not “end users” but rather valuable partners in co-designing product information that is useful for a variety of situations.</a:t>
            </a:r>
          </a:p>
          <a:p>
            <a:pPr marL="103346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Collaborating with WMO’s Societal &amp; Economic Research Applications (SERA) group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37790-EF55-5747-A6AD-58383DF465B1}"/>
              </a:ext>
            </a:extLst>
          </p:cNvPr>
          <p:cNvGrpSpPr/>
          <p:nvPr/>
        </p:nvGrpSpPr>
        <p:grpSpPr>
          <a:xfrm>
            <a:off x="7315200" y="3674170"/>
            <a:ext cx="3377706" cy="3157881"/>
            <a:chOff x="7315200" y="3674170"/>
            <a:chExt cx="3377706" cy="31578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C2217-FF8B-0348-82B7-D87FFD285EBB}"/>
                </a:ext>
              </a:extLst>
            </p:cNvPr>
            <p:cNvSpPr/>
            <p:nvPr/>
          </p:nvSpPr>
          <p:spPr>
            <a:xfrm>
              <a:off x="7315200" y="3713765"/>
              <a:ext cx="3377706" cy="3075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5ED21B7-6B82-2345-A9F0-9814D145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0556" y="3819777"/>
              <a:ext cx="2802516" cy="276503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2D9127-2D4E-8847-84C8-48ABABD04C7C}"/>
                </a:ext>
              </a:extLst>
            </p:cNvPr>
            <p:cNvSpPr txBox="1"/>
            <p:nvPr/>
          </p:nvSpPr>
          <p:spPr>
            <a:xfrm rot="2835102">
              <a:off x="7191341" y="6021957"/>
              <a:ext cx="115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Forecast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communication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9B3353-AD6C-134A-9654-9194FEB5EE5C}"/>
                </a:ext>
              </a:extLst>
            </p:cNvPr>
            <p:cNvSpPr txBox="1"/>
            <p:nvPr/>
          </p:nvSpPr>
          <p:spPr>
            <a:xfrm rot="3179177">
              <a:off x="9540048" y="3976528"/>
              <a:ext cx="1066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Impact-based 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forecasting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179E4-B8B0-4E49-B757-FD47525BA386}"/>
                </a:ext>
              </a:extLst>
            </p:cNvPr>
            <p:cNvSpPr txBox="1"/>
            <p:nvPr/>
          </p:nvSpPr>
          <p:spPr>
            <a:xfrm rot="17917579">
              <a:off x="9593449" y="5764810"/>
              <a:ext cx="1301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Assessing whether forecasts add value to a user</a:t>
              </a:r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4DEA4473-FD0A-804A-B944-C2961502EA51}"/>
              </a:ext>
            </a:extLst>
          </p:cNvPr>
          <p:cNvSpPr txBox="1"/>
          <p:nvPr/>
        </p:nvSpPr>
        <p:spPr>
          <a:xfrm>
            <a:off x="-1" y="2913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TC-PFP Pilot </a:t>
            </a:r>
            <a:r>
              <a:rPr lang="en-US" sz="4000" dirty="0" smtClean="0"/>
              <a:t>Project – Overview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42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2731-AEFF-554F-8359-84C8F7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339AE-863A-474F-8AF2-001652D90AA4}"/>
              </a:ext>
            </a:extLst>
          </p:cNvPr>
          <p:cNvSpPr txBox="1"/>
          <p:nvPr/>
        </p:nvSpPr>
        <p:spPr>
          <a:xfrm>
            <a:off x="-96983" y="10731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Phase </a:t>
            </a:r>
            <a:r>
              <a:rPr lang="en-US" sz="2800" i="1" dirty="0"/>
              <a:t>1: Tropical Cyclone Formation and 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96864-DEAD-F347-993F-8A4E46427194}"/>
              </a:ext>
            </a:extLst>
          </p:cNvPr>
          <p:cNvSpPr/>
          <p:nvPr/>
        </p:nvSpPr>
        <p:spPr>
          <a:xfrm>
            <a:off x="225911" y="1941319"/>
            <a:ext cx="1196608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/>
            <a:r>
              <a:rPr lang="en-US" sz="2800" b="1" dirty="0"/>
              <a:t>Project Accomplishments</a:t>
            </a:r>
          </a:p>
          <a:p>
            <a:pPr marL="233363"/>
            <a:endParaRPr lang="en-US" sz="1200" b="1" dirty="0"/>
          </a:p>
          <a:p>
            <a:pPr marL="690563" indent="-457200">
              <a:buFont typeface="+mj-lt"/>
              <a:buAutoNum type="arabicParenR"/>
            </a:pPr>
            <a:r>
              <a:rPr lang="en-US" sz="2000" b="1" dirty="0"/>
              <a:t>Identify RSMCs and forecast centers </a:t>
            </a:r>
            <a:r>
              <a:rPr lang="en-US" sz="2000" dirty="0"/>
              <a:t>that might be interested in this effort (Jan-Feb 2021)</a:t>
            </a:r>
          </a:p>
          <a:p>
            <a:pPr marL="690563" indent="-457200">
              <a:buFont typeface="+mj-lt"/>
              <a:buAutoNum type="arabicParenR"/>
            </a:pPr>
            <a:endParaRPr lang="en-US" sz="1200" dirty="0"/>
          </a:p>
          <a:p>
            <a:pPr marL="690563" indent="-457200">
              <a:buFont typeface="+mj-lt"/>
              <a:buAutoNum type="arabicParenR"/>
            </a:pPr>
            <a:r>
              <a:rPr lang="en-US" sz="2000" dirty="0"/>
              <a:t>Reach out to RSMCs and forecast centers to </a:t>
            </a:r>
            <a:r>
              <a:rPr lang="en-US" sz="2000" b="1" dirty="0"/>
              <a:t>learn more about their current efforts &amp; future plans </a:t>
            </a:r>
            <a:r>
              <a:rPr lang="en-US" sz="2000" dirty="0"/>
              <a:t>to produce probabilistic forecasts, their customers, </a:t>
            </a:r>
            <a:r>
              <a:rPr lang="en-US" sz="2000" b="1" dirty="0"/>
              <a:t>their various forecast challenges</a:t>
            </a:r>
            <a:r>
              <a:rPr lang="en-US" sz="2000" dirty="0"/>
              <a:t>, and to </a:t>
            </a:r>
            <a:r>
              <a:rPr lang="en-US" sz="2000" b="1" dirty="0"/>
              <a:t>gauge their interest</a:t>
            </a:r>
            <a:r>
              <a:rPr lang="en-US" sz="2000" dirty="0"/>
              <a:t> in this project (Feb-May 2021)</a:t>
            </a:r>
          </a:p>
          <a:p>
            <a:pPr marL="690563" indent="-457200">
              <a:buFont typeface="+mj-lt"/>
              <a:buAutoNum type="arabicParenR"/>
            </a:pPr>
            <a:endParaRPr lang="en-US" sz="1200" dirty="0"/>
          </a:p>
          <a:p>
            <a:pPr marL="690563" indent="-457200">
              <a:buFont typeface="+mj-lt"/>
              <a:buAutoNum type="arabicParenR"/>
            </a:pPr>
            <a:r>
              <a:rPr lang="en-US" sz="2000" b="1" dirty="0"/>
              <a:t>Plan a WMO-sponsored workshop </a:t>
            </a:r>
            <a:r>
              <a:rPr lang="en-US" sz="2000" dirty="0"/>
              <a:t>that focusses on identifying best practice guidance for probabilistic forecasts of TC formation and position and invite interested forecast and NWP centers to participate (a 3-day virtual workshop was held on June 15, 17-18, 2021)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DEA4473-FD0A-804A-B944-C2961502EA51}"/>
              </a:ext>
            </a:extLst>
          </p:cNvPr>
          <p:cNvSpPr txBox="1"/>
          <p:nvPr/>
        </p:nvSpPr>
        <p:spPr>
          <a:xfrm>
            <a:off x="-1" y="2913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TC-PFP Pilot </a:t>
            </a:r>
            <a:r>
              <a:rPr lang="en-US" sz="4000" dirty="0" smtClean="0"/>
              <a:t>Project – Status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952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2731-AEFF-554F-8359-84C8F7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1D1F4-8456-524A-874E-E14F0B7B407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2021 TC-PFP Workshop (15, 17-18 Jun 2021)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7D970-5534-3C43-BCCE-DEF43C653EDF}"/>
              </a:ext>
            </a:extLst>
          </p:cNvPr>
          <p:cNvSpPr/>
          <p:nvPr/>
        </p:nvSpPr>
        <p:spPr>
          <a:xfrm>
            <a:off x="225910" y="2016759"/>
            <a:ext cx="1196608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20663">
              <a:spcAft>
                <a:spcPts val="600"/>
              </a:spcAft>
            </a:pPr>
            <a:r>
              <a:rPr lang="en-US" sz="2400" b="1" dirty="0"/>
              <a:t>Workshop Format (keynote presentations &gt;&gt; breakout groups &gt;&gt; plenary discussions)</a:t>
            </a:r>
            <a:endParaRPr lang="en-US" sz="2400" dirty="0"/>
          </a:p>
          <a:p>
            <a:pPr marL="463550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Day-1: Tue 15 June, 1230-1430 UTC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Topic: </a:t>
            </a:r>
            <a:r>
              <a:rPr lang="en-US" sz="2000" u="sng" dirty="0"/>
              <a:t>Current &amp; planned probabilistic forecast products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Invited presentation by Andrew Burton (BoM Australia) and Jonathan </a:t>
            </a:r>
            <a:r>
              <a:rPr lang="en-US" sz="2000" dirty="0" err="1"/>
              <a:t>Vigh</a:t>
            </a:r>
            <a:r>
              <a:rPr lang="en-US" sz="2000" dirty="0"/>
              <a:t> (NCAR)</a:t>
            </a:r>
          </a:p>
          <a:p>
            <a:pPr marL="463550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463550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Day-2: Thu 17 June, 1230-1430 UTC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Topic: </a:t>
            </a:r>
            <a:r>
              <a:rPr lang="en-US" sz="2000" u="sng" dirty="0"/>
              <a:t>Understanding &amp; communicating probabilistic forecasts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Invited presentation by Helen </a:t>
            </a:r>
            <a:r>
              <a:rPr lang="en-US" sz="2000" dirty="0" err="1"/>
              <a:t>Greatrex</a:t>
            </a:r>
            <a:r>
              <a:rPr lang="en-US" sz="2000" dirty="0"/>
              <a:t> (Penn State Univ) and Mark </a:t>
            </a:r>
            <a:r>
              <a:rPr lang="en-US" sz="2000" dirty="0" err="1"/>
              <a:t>DeMaria</a:t>
            </a:r>
            <a:r>
              <a:rPr lang="en-US" sz="2000" dirty="0"/>
              <a:t> (CIRA/Colorado State Univ)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500" dirty="0"/>
          </a:p>
          <a:p>
            <a:pPr marL="463550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Day-3: Fri 18 June, 1230-1430 UTC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Topic: </a:t>
            </a:r>
            <a:r>
              <a:rPr lang="en-US" sz="2000" u="sng" dirty="0"/>
              <a:t>Resources for producing probabilistic forecasts</a:t>
            </a:r>
          </a:p>
          <a:p>
            <a:pPr marL="1031875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Invited presentation by Helen </a:t>
            </a:r>
            <a:r>
              <a:rPr lang="en-US" sz="2000" dirty="0" err="1"/>
              <a:t>Titley</a:t>
            </a:r>
            <a:r>
              <a:rPr lang="en-US" sz="2000" dirty="0"/>
              <a:t> (UK Met Office), Fernando Prates (ECMWF), and Ryan Torn (Univ at Albany-SUNY)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99B01-F64D-0E45-A3C3-35B517DFA0D6}"/>
              </a:ext>
            </a:extLst>
          </p:cNvPr>
          <p:cNvSpPr/>
          <p:nvPr/>
        </p:nvSpPr>
        <p:spPr>
          <a:xfrm>
            <a:off x="225911" y="778111"/>
            <a:ext cx="11966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Workshop Goal:</a:t>
            </a:r>
          </a:p>
          <a:p>
            <a:pPr marL="460375" indent="-230188">
              <a:buFont typeface="Arial" panose="020B0604020202020204" pitchFamily="34" charset="0"/>
              <a:buChar char="•"/>
            </a:pPr>
            <a:r>
              <a:rPr lang="en-US" sz="2000" dirty="0"/>
              <a:t>Coordinate across RSMCs and other centers to </a:t>
            </a:r>
            <a:r>
              <a:rPr lang="en-US" sz="2000" u="sng" dirty="0"/>
              <a:t>identify best practice guidance </a:t>
            </a:r>
            <a:r>
              <a:rPr lang="en-US" sz="2000" dirty="0"/>
              <a:t>for probabilistic forecasts of TC formation and position</a:t>
            </a:r>
            <a:r>
              <a:rPr lang="en-US" sz="2000" b="1" dirty="0"/>
              <a:t>…</a:t>
            </a:r>
            <a:r>
              <a:rPr lang="en-US" sz="2000" dirty="0"/>
              <a:t>help us identify what directions we want to go with this effort.</a:t>
            </a:r>
          </a:p>
        </p:txBody>
      </p:sp>
    </p:spTree>
    <p:extLst>
      <p:ext uri="{BB962C8B-B14F-4D97-AF65-F5344CB8AC3E}">
        <p14:creationId xmlns:p14="http://schemas.microsoft.com/office/powerpoint/2010/main" val="39070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943EC46-B348-2745-980A-78C54BEDE90F}"/>
              </a:ext>
            </a:extLst>
          </p:cNvPr>
          <p:cNvGrpSpPr/>
          <p:nvPr/>
        </p:nvGrpSpPr>
        <p:grpSpPr>
          <a:xfrm>
            <a:off x="178674" y="2229980"/>
            <a:ext cx="7065173" cy="3576065"/>
            <a:chOff x="1066800" y="1319049"/>
            <a:chExt cx="10058400" cy="5091098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EA98F5F4-7141-F143-A7B9-D5FC8CA50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3" b="97269" l="385" r="96462">
                          <a14:foregroundMark x1="23077" y1="72382" x2="23077" y2="72382"/>
                          <a14:foregroundMark x1="55077" y1="77086" x2="55077" y2="77086"/>
                          <a14:foregroundMark x1="65538" y1="86950" x2="65538" y2="86950"/>
                          <a14:foregroundMark x1="80769" y1="68741" x2="80769" y2="68741"/>
                          <a14:foregroundMark x1="65846" y1="19272" x2="65846" y2="19272"/>
                          <a14:foregroundMark x1="49769" y1="31259" x2="49769" y2="31259"/>
                          <a14:foregroundMark x1="48538" y1="16995" x2="48538" y2="16995"/>
                          <a14:foregroundMark x1="34462" y1="6677" x2="34462" y2="6677"/>
                          <a14:foregroundMark x1="4077" y1="58422" x2="4077" y2="58422"/>
                          <a14:foregroundMark x1="1923" y1="35508" x2="1923" y2="35508"/>
                          <a14:foregroundMark x1="923" y1="60850" x2="923" y2="60850"/>
                          <a14:foregroundMark x1="5769" y1="79666" x2="5769" y2="79666"/>
                          <a14:foregroundMark x1="385" y1="59484" x2="385" y2="59484"/>
                          <a14:foregroundMark x1="3615" y1="72989" x2="3615" y2="72989"/>
                          <a14:foregroundMark x1="14846" y1="86950" x2="14846" y2="86950"/>
                          <a14:foregroundMark x1="14692" y1="49772" x2="14692" y2="49772"/>
                          <a14:foregroundMark x1="32308" y1="84977" x2="32308" y2="84977"/>
                          <a14:foregroundMark x1="39462" y1="95903" x2="39462" y2="95903"/>
                          <a14:foregroundMark x1="89154" y1="86343" x2="89154" y2="86343"/>
                          <a14:foregroundMark x1="91692" y1="65099" x2="91692" y2="65099"/>
                          <a14:foregroundMark x1="96692" y1="62064" x2="96692" y2="62064"/>
                          <a14:foregroundMark x1="81462" y1="17299" x2="81462" y2="17299"/>
                          <a14:foregroundMark x1="74231" y1="5463" x2="74231" y2="5463"/>
                          <a14:foregroundMark x1="69692" y1="13050" x2="69692" y2="13050"/>
                          <a14:foregroundMark x1="70538" y1="5463" x2="70538" y2="5463"/>
                          <a14:foregroundMark x1="73769" y1="8649" x2="73769" y2="8649"/>
                          <a14:foregroundMark x1="77077" y1="6373" x2="77077" y2="6373"/>
                          <a14:foregroundMark x1="58615" y1="2124" x2="58615" y2="2124"/>
                          <a14:foregroundMark x1="44692" y1="4401" x2="44692" y2="4401"/>
                          <a14:foregroundMark x1="41308" y1="20637" x2="41308" y2="20637"/>
                          <a14:foregroundMark x1="23692" y1="5463" x2="23692" y2="5463"/>
                          <a14:foregroundMark x1="29077" y1="3794" x2="29077" y2="3794"/>
                          <a14:foregroundMark x1="29615" y1="4704" x2="29615" y2="4704"/>
                          <a14:foregroundMark x1="23538" y1="5766" x2="23538" y2="5766"/>
                          <a14:foregroundMark x1="24923" y1="6373" x2="24923" y2="6373"/>
                          <a14:foregroundMark x1="13154" y1="10774" x2="13154" y2="10774"/>
                          <a14:foregroundMark x1="8308" y1="16995" x2="8308" y2="16995"/>
                          <a14:foregroundMark x1="9615" y1="16085" x2="9615" y2="16085"/>
                          <a14:foregroundMark x1="9615" y1="15023" x2="9615" y2="15023"/>
                          <a14:foregroundMark x1="11154" y1="13961" x2="11154" y2="13961"/>
                          <a14:foregroundMark x1="10154" y1="13961" x2="10154" y2="13961"/>
                          <a14:foregroundMark x1="10462" y1="13050" x2="10462" y2="13050"/>
                          <a14:foregroundMark x1="10769" y1="13050" x2="10769" y2="13050"/>
                          <a14:foregroundMark x1="31923" y1="44158" x2="31923" y2="44158"/>
                          <a14:foregroundMark x1="35769" y1="94992" x2="35769" y2="94992"/>
                          <a14:foregroundMark x1="42692" y1="94537" x2="42692" y2="94537"/>
                          <a14:foregroundMark x1="48923" y1="96965" x2="48923" y2="96965"/>
                          <a14:foregroundMark x1="64000" y1="97269" x2="64000" y2="97269"/>
                          <a14:foregroundMark x1="67154" y1="96965" x2="67154" y2="96965"/>
                          <a14:foregroundMark x1="80308" y1="95599" x2="80308" y2="95599"/>
                          <a14:foregroundMark x1="81769" y1="95599" x2="81769" y2="95599"/>
                          <a14:foregroundMark x1="82308" y1="95296" x2="82308" y2="95296"/>
                          <a14:foregroundMark x1="83000" y1="94537" x2="83000" y2="94537"/>
                          <a14:foregroundMark x1="83769" y1="93627" x2="83769" y2="93627"/>
                          <a14:foregroundMark x1="84000" y1="94234" x2="84000" y2="94234"/>
                          <a14:foregroundMark x1="84000" y1="94234" x2="84000" y2="94234"/>
                          <a14:foregroundMark x1="84308" y1="93627" x2="84308" y2="93627"/>
                          <a14:backgroundMark x1="3231" y1="5766" x2="3231" y2="5766"/>
                          <a14:backgroundMark x1="4231" y1="90592" x2="4231" y2="9059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6800" y="1319049"/>
              <a:ext cx="10058400" cy="5091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AAA999-FB63-8445-89D9-1C6DD6D14BBF}"/>
                </a:ext>
              </a:extLst>
            </p:cNvPr>
            <p:cNvGrpSpPr/>
            <p:nvPr/>
          </p:nvGrpSpPr>
          <p:grpSpPr>
            <a:xfrm>
              <a:off x="1660838" y="2045934"/>
              <a:ext cx="9161321" cy="3239625"/>
              <a:chOff x="1660838" y="2045934"/>
              <a:chExt cx="9161321" cy="323962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B4FE09E-D6E6-1540-ABE0-9890D9639153}"/>
                  </a:ext>
                </a:extLst>
              </p:cNvPr>
              <p:cNvGrpSpPr/>
              <p:nvPr/>
            </p:nvGrpSpPr>
            <p:grpSpPr>
              <a:xfrm>
                <a:off x="1660838" y="2045934"/>
                <a:ext cx="8821556" cy="3239625"/>
                <a:chOff x="1660838" y="2045934"/>
                <a:chExt cx="8821556" cy="3239625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B05F017-241A-C943-B586-A5C6C071C5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38022" y="2300525"/>
                  <a:ext cx="274320" cy="2743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2C4EAD1-50D0-334D-A749-568E5FE495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84012" y="2403533"/>
                  <a:ext cx="274320" cy="2743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D893E07B-D689-7D45-8B84-180691C40A2C}"/>
                    </a:ext>
                  </a:extLst>
                </p:cNvPr>
                <p:cNvGrpSpPr/>
                <p:nvPr/>
              </p:nvGrpSpPr>
              <p:grpSpPr>
                <a:xfrm>
                  <a:off x="1660838" y="2045934"/>
                  <a:ext cx="8821556" cy="3239625"/>
                  <a:chOff x="1660838" y="2216264"/>
                  <a:chExt cx="8821556" cy="3239625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2CC49F69-5335-334A-AEAE-F0BA1216DD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01490" y="504440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C55C19B-A07A-954D-8271-CF90CB53E7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209509" y="477008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4F42B297-35C3-1147-B790-372C6BBBB2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37482" y="472511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C61F587-739F-5841-B77D-142B5C0AF3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72041" y="2648480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B079A355-5594-034C-AD83-3131951EAE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08074" y="2216264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7CAE5140-16D7-4743-B3DE-BFD0B0DBEA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55910" y="2312276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8E60EDC-0124-5240-B7C3-F0DD3AAFC3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925337" y="445079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EFE614F7-C069-7947-9C28-7C87C2CEB9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90454" y="4502773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89C81746-537F-7C4B-84CF-17E76CFBD7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182979" y="3196242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6F3E6BC-653E-9748-88A9-EDBD9FBFC3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89561" y="2759824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AFDFAD7-D3C2-424F-B6A7-61B8F43C45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83813" y="3248455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A6090022-4305-364B-8571-FA1C075C70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69771" y="272109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9923EB0-731D-2B42-A48E-5319BE9EC9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55854" y="518156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7DBB835-B850-374C-9127-781F48F74B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32194" y="299541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A872AB2C-243D-174A-AC66-C46D013537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272716" y="2648480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A5BED2-DC33-A24D-BC77-D90E53586F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77808" y="2698747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1A61AA24-8F6E-9447-8A0A-3937C638C1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85488" y="3078066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47AEAA0-2DBF-CD4D-8F9A-7853CF71EE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63541" y="2660877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533AFF57-5C13-7347-82EE-EC50204B56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26721" y="416742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8B63FB3-7060-2649-BF52-3FFF8211C5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10600" y="2583939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D37CD28E-D360-F74D-98E9-9DBF90F44E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341262" y="2896984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0D97CF5-6262-1748-BDA4-92C436F7AB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30162" y="2530266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A245FF7-5398-024C-9E16-16F49559CE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150162" y="2243338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D0DF6F0-95B5-8142-AC06-019B0BF381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87572" y="2640446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F3BC7DAA-9458-A345-8A34-1FEDE62380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60838" y="2444555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46F1DF5B-8B45-0741-AF9C-1F96257932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172748" y="4952544"/>
                    <a:ext cx="274320" cy="27432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C3DB7F-57C7-2843-887A-3336D8AAC6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47839" y="249054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2731-AEFF-554F-8359-84C8F7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580BA-1208-E743-843D-740336237022}"/>
              </a:ext>
            </a:extLst>
          </p:cNvPr>
          <p:cNvSpPr txBox="1"/>
          <p:nvPr/>
        </p:nvSpPr>
        <p:spPr>
          <a:xfrm>
            <a:off x="0" y="4512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2021 TC-PFP 3-day Workshop: 15, 17-18 June 2021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97EFA4-D176-6349-A8F9-EB26205C573E}"/>
              </a:ext>
            </a:extLst>
          </p:cNvPr>
          <p:cNvSpPr txBox="1"/>
          <p:nvPr/>
        </p:nvSpPr>
        <p:spPr>
          <a:xfrm>
            <a:off x="178673" y="1493489"/>
            <a:ext cx="7065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2021 TC-PFP Workshop Participants</a:t>
            </a:r>
          </a:p>
          <a:p>
            <a:pPr algn="ctr"/>
            <a:r>
              <a:rPr lang="en-US" sz="2000" i="1" dirty="0"/>
              <a:t>100+ participants, 16 countries, 14 time zones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2C3D35E-25EA-6F4E-8B6B-C00604E5C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614" y="1956093"/>
            <a:ext cx="5943600" cy="43099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1786E6A-09A4-1145-B2C2-CDD54C402B28}"/>
              </a:ext>
            </a:extLst>
          </p:cNvPr>
          <p:cNvSpPr txBox="1"/>
          <p:nvPr/>
        </p:nvSpPr>
        <p:spPr>
          <a:xfrm>
            <a:off x="7478358" y="1801265"/>
            <a:ext cx="398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TC-PFP Workshop Participants</a:t>
            </a:r>
          </a:p>
        </p:txBody>
      </p:sp>
    </p:spTree>
    <p:extLst>
      <p:ext uri="{BB962C8B-B14F-4D97-AF65-F5344CB8AC3E}">
        <p14:creationId xmlns:p14="http://schemas.microsoft.com/office/powerpoint/2010/main" val="266785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ECC5A-F157-0B44-B695-088CE129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2BF-0343-2A46-8F7F-536D874FE7B9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EE2B4-0D28-A247-A534-9D9E6C7BE313}"/>
              </a:ext>
            </a:extLst>
          </p:cNvPr>
          <p:cNvSpPr txBox="1"/>
          <p:nvPr/>
        </p:nvSpPr>
        <p:spPr>
          <a:xfrm>
            <a:off x="0" y="29398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Sample of Current Operational TC Track Forecast </a:t>
            </a:r>
            <a:r>
              <a:rPr lang="en-US" sz="3600" dirty="0" smtClean="0"/>
              <a:t>Products</a:t>
            </a:r>
          </a:p>
          <a:p>
            <a:pPr algn="ctr"/>
            <a:r>
              <a:rPr lang="en-US" sz="2400" dirty="0" smtClean="0"/>
              <a:t>(Extracted from the presentation by Andrew Burton and Jonathan </a:t>
            </a:r>
            <a:r>
              <a:rPr lang="en-US" sz="2400" dirty="0" err="1" smtClean="0"/>
              <a:t>Vigh</a:t>
            </a:r>
            <a:r>
              <a:rPr lang="en-US" sz="2400" dirty="0" smtClean="0"/>
              <a:t> on 15 June, 2021)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A0EFE-8F40-4848-9AC1-0A131B359FCD}"/>
              </a:ext>
            </a:extLst>
          </p:cNvPr>
          <p:cNvSpPr txBox="1"/>
          <p:nvPr/>
        </p:nvSpPr>
        <p:spPr>
          <a:xfrm>
            <a:off x="389504" y="1574355"/>
            <a:ext cx="5602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Most centers use cones/circles to express forecast uncertainty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/>
              <a:t>The size of the cones/circles </a:t>
            </a:r>
            <a:r>
              <a:rPr lang="en-US" sz="2400" dirty="0" smtClean="0"/>
              <a:t>is </a:t>
            </a:r>
            <a:r>
              <a:rPr lang="en-US" sz="2400" dirty="0"/>
              <a:t>determined </a:t>
            </a:r>
            <a:r>
              <a:rPr lang="en-US" sz="2400" dirty="0" smtClean="0"/>
              <a:t>in several different ways.  </a:t>
            </a:r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Subjective assessment - New </a:t>
            </a:r>
            <a:r>
              <a:rPr lang="en-US" altLang="zh-C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Zealand </a:t>
            </a:r>
            <a:r>
              <a:rPr lang="en-US" altLang="zh-CN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MetService</a:t>
            </a:r>
            <a:endParaRPr lang="en-US" altLang="zh-CN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S</a:t>
            </a:r>
            <a:r>
              <a:rPr lang="en-US" dirty="0" smtClean="0"/>
              <a:t>tatic cones based on past performance – HKO, CMA, RSMC </a:t>
            </a:r>
            <a:r>
              <a:rPr lang="en-US" dirty="0" err="1" smtClean="0"/>
              <a:t>Nadi</a:t>
            </a:r>
            <a:r>
              <a:rPr lang="en-US" dirty="0" smtClean="0"/>
              <a:t>, RSMC New Delhi, JTWC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Climatological cones with subjective modification – CHC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Objective statistical ensemble approach – RSMC Miami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Dynamical approach – RSMC Tokyo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Hybrid </a:t>
            </a:r>
            <a:r>
              <a:rPr lang="en-US" dirty="0"/>
              <a:t>statistical-dynamical </a:t>
            </a:r>
            <a:r>
              <a:rPr lang="en-US" dirty="0" smtClean="0"/>
              <a:t>approach – RSMC La Reunion, BOM</a:t>
            </a:r>
            <a:endParaRPr lang="en-US" dirty="0"/>
          </a:p>
        </p:txBody>
      </p:sp>
      <p:pic>
        <p:nvPicPr>
          <p:cNvPr id="6" name="Google Shape;126;p4" descr="Diagram&#10;&#10;Description automatically generated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2634" y="1593813"/>
            <a:ext cx="1453581" cy="174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7;p5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4223"/>
          <a:stretch/>
        </p:blipFill>
        <p:spPr>
          <a:xfrm>
            <a:off x="7636215" y="1593812"/>
            <a:ext cx="1468877" cy="174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7;p6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092" y="1593811"/>
            <a:ext cx="2529192" cy="174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6;p6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2634" y="3336589"/>
            <a:ext cx="1704456" cy="15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6;p7" descr="Ch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7090" y="3336589"/>
            <a:ext cx="1760337" cy="15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0;p9"/>
          <p:cNvPicPr preferRelativeResize="0"/>
          <p:nvPr/>
        </p:nvPicPr>
        <p:blipFill rotWithShape="1">
          <a:blip r:embed="rId7">
            <a:alphaModFix/>
          </a:blip>
          <a:srcRect l="16349"/>
          <a:stretch/>
        </p:blipFill>
        <p:spPr>
          <a:xfrm>
            <a:off x="6182634" y="4904451"/>
            <a:ext cx="2142722" cy="141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8;p10" descr="Map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47427" y="3329835"/>
            <a:ext cx="1986857" cy="156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15;p13"/>
          <p:cNvPicPr preferRelativeResize="0"/>
          <p:nvPr/>
        </p:nvPicPr>
        <p:blipFill rotWithShape="1">
          <a:blip r:embed="rId9">
            <a:alphaModFix/>
          </a:blip>
          <a:srcRect l="2639" t="20535" r="5985"/>
          <a:stretch/>
        </p:blipFill>
        <p:spPr>
          <a:xfrm>
            <a:off x="9497438" y="4836523"/>
            <a:ext cx="2136846" cy="147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7;p8" descr="Map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25356" y="4904451"/>
            <a:ext cx="1316648" cy="1416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13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14674</TotalTime>
  <Words>1624</Words>
  <Application>Microsoft Office PowerPoint</Application>
  <PresentationFormat>宽屏</PresentationFormat>
  <Paragraphs>159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游ゴシック</vt:lpstr>
      <vt:lpstr>等线</vt:lpstr>
      <vt:lpstr>Arial</vt:lpstr>
      <vt:lpstr>Calibri</vt:lpstr>
      <vt:lpstr>Calibri Light</vt:lpstr>
      <vt:lpstr>Courier New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What’s next for TC-PFP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Dunion</dc:creator>
  <cp:lastModifiedBy>台风所文秘</cp:lastModifiedBy>
  <cp:revision>213</cp:revision>
  <dcterms:created xsi:type="dcterms:W3CDTF">2021-06-08T16:51:50Z</dcterms:created>
  <dcterms:modified xsi:type="dcterms:W3CDTF">2021-11-25T09:06:12Z</dcterms:modified>
</cp:coreProperties>
</file>